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8" r:id="rId5"/>
    <p:sldId id="310" r:id="rId6"/>
    <p:sldId id="311" r:id="rId7"/>
    <p:sldId id="292" r:id="rId8"/>
    <p:sldId id="265" r:id="rId9"/>
    <p:sldId id="268" r:id="rId10"/>
    <p:sldId id="272" r:id="rId11"/>
    <p:sldId id="287" r:id="rId12"/>
    <p:sldId id="277" r:id="rId13"/>
    <p:sldId id="309" r:id="rId14"/>
    <p:sldId id="304" r:id="rId15"/>
    <p:sldId id="30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1" autoAdjust="0"/>
    <p:restoredTop sz="94249" autoAdjust="0"/>
  </p:normalViewPr>
  <p:slideViewPr>
    <p:cSldViewPr snapToGrid="0">
      <p:cViewPr varScale="1">
        <p:scale>
          <a:sx n="103" d="100"/>
          <a:sy n="103" d="100"/>
        </p:scale>
        <p:origin x="-104" y="-2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20-03-05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20-03-05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=""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=""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=""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=""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=""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=""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=""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=""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=""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=""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=""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=""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=""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=""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=""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=""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=""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=""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=""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=""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=""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=""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=""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=""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=""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=""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=""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=""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=""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=""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=""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=""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=""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=""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=""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=""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=""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=""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=""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20-03-05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=""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=""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=""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=""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=""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=""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=""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=""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=""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=""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=""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=""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20-03-05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=""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=""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=""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=""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=""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=""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=""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=""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=""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=""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=""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=""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=""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=""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=""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=""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=""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=""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=""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=""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=""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=""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=""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=""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=""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=""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=""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=""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=""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=""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=""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=""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=""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=""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=""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=""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=""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=""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=""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=""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=""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=""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=""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=""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=""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=""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=""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=""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=""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=""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=""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=""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=""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=""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=""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20-03-05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=""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=""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=""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=""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=""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=""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=""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=""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=""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=""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=""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=""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=""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=""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=""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=""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=""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=""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=""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=""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=""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=""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=""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=""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=""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=""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=""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=""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=""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=""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=""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=""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=""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=""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=""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=""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=""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=""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=""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20-03-05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=""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=""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20-03-05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20-03-05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=""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=""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=""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=""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46.xml"/><Relationship Id="rId47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8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29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svg"/><Relationship Id="rId12" Type="http://schemas.openxmlformats.org/officeDocument/2006/relationships/image" Target="../media/image24.png"/><Relationship Id="rId13" Type="http://schemas.openxmlformats.org/officeDocument/2006/relationships/image" Target="../media/image31.svg"/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9.png"/><Relationship Id="rId3" Type="http://schemas.openxmlformats.org/officeDocument/2006/relationships/image" Target="../media/image21.svg"/><Relationship Id="rId4" Type="http://schemas.openxmlformats.org/officeDocument/2006/relationships/image" Target="../media/image20.png"/><Relationship Id="rId5" Type="http://schemas.openxmlformats.org/officeDocument/2006/relationships/image" Target="../media/image23.svg"/><Relationship Id="rId6" Type="http://schemas.openxmlformats.org/officeDocument/2006/relationships/image" Target="../media/image21.png"/><Relationship Id="rId7" Type="http://schemas.openxmlformats.org/officeDocument/2006/relationships/image" Target="../media/image25.svg"/><Relationship Id="rId8" Type="http://schemas.openxmlformats.org/officeDocument/2006/relationships/image" Target="../media/image22.png"/><Relationship Id="rId9" Type="http://schemas.openxmlformats.org/officeDocument/2006/relationships/image" Target="../media/image27.svg"/><Relationship Id="rId10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6.jpeg"/><Relationship Id="rId3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7973" y="4327418"/>
            <a:ext cx="7041822" cy="1516523"/>
          </a:xfrm>
        </p:spPr>
        <p:txBody>
          <a:bodyPr>
            <a:normAutofit fontScale="90000"/>
          </a:bodyPr>
          <a:lstStyle/>
          <a:p>
            <a:r>
              <a:rPr lang="en-US" b="0" dirty="0">
                <a:latin typeface="Helvetica Neue Light"/>
                <a:cs typeface="Helvetica Neue Light"/>
              </a:rPr>
              <a:t> </a:t>
            </a:r>
            <a:r>
              <a:rPr lang="en-US" b="0" dirty="0" smtClean="0">
                <a:latin typeface="Helvetica Neue Light"/>
                <a:cs typeface="Helvetica Neue Light"/>
              </a:rPr>
              <a:t>QUIZ about women</a:t>
            </a:r>
            <a:br>
              <a:rPr lang="en-US" b="0" dirty="0" smtClean="0">
                <a:latin typeface="Helvetica Neue Light"/>
                <a:cs typeface="Helvetica Neue Light"/>
              </a:rPr>
            </a:br>
            <a:r>
              <a:rPr lang="en-US" b="0" dirty="0" smtClean="0">
                <a:latin typeface="Helvetica Neue Light"/>
                <a:cs typeface="Helvetica Neue Light"/>
              </a:rPr>
              <a:t>Surprising facts! </a:t>
            </a:r>
            <a:endParaRPr lang="en-US" b="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45E96A-5A89-49E6-9C3A-53E8356D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836" y="283568"/>
            <a:ext cx="10065432" cy="1269885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alifornian FB" panose="0207040306080B030204" pitchFamily="18" charset="0"/>
              </a:rPr>
              <a:t>Future plan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7A7E5B3-71E8-47D0-88CD-17545EFF6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72238"/>
            <a:ext cx="3256673" cy="365125"/>
          </a:xfrm>
        </p:spPr>
        <p:txBody>
          <a:bodyPr/>
          <a:lstStyle/>
          <a:p>
            <a:r>
              <a:rPr lang="en-US" dirty="0"/>
              <a:t>Women’s presence worldwide quiz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0502D5E-0258-49E5-B436-E6B3F316B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BD685123-91AF-45AF-A5FA-E552EB1134B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18033" y="1306874"/>
            <a:ext cx="10174918" cy="4880664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Improvement on the project for future</a:t>
            </a:r>
            <a:r>
              <a:rPr lang="en-US" sz="3300" dirty="0" smtClean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:</a:t>
            </a:r>
            <a:endParaRPr lang="en-US" sz="3300" dirty="0">
              <a:solidFill>
                <a:schemeClr val="bg1"/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  <a:p>
            <a:pPr marL="457200" indent="-457200">
              <a:buFont typeface="Arial"/>
              <a:buChar char="•"/>
            </a:pPr>
            <a:r>
              <a:rPr lang="en-US" sz="3300" b="0" dirty="0" smtClean="0">
                <a:solidFill>
                  <a:schemeClr val="bg1"/>
                </a:solidFill>
                <a:latin typeface="Helvetica Light"/>
                <a:cs typeface="Helvetica Light"/>
              </a:rPr>
              <a:t>N</a:t>
            </a:r>
            <a:r>
              <a:rPr lang="en-US" sz="3300" b="0" dirty="0" smtClean="0">
                <a:solidFill>
                  <a:schemeClr val="bg1"/>
                </a:solidFill>
                <a:latin typeface="Helvetica Light"/>
                <a:cs typeface="Helvetica Light"/>
              </a:rPr>
              <a:t>arrow the subject to topics that matter the most.</a:t>
            </a:r>
          </a:p>
          <a:p>
            <a:pPr marL="457200" indent="-457200">
              <a:buFont typeface="Arial"/>
              <a:buChar char="•"/>
            </a:pPr>
            <a:r>
              <a:rPr lang="en-US" sz="3300" b="0" dirty="0" smtClean="0">
                <a:solidFill>
                  <a:schemeClr val="bg1"/>
                </a:solidFill>
                <a:latin typeface="Helvetica Light"/>
                <a:cs typeface="Helvetica Light"/>
              </a:rPr>
              <a:t>Start sooner and plan work sessions.</a:t>
            </a:r>
          </a:p>
          <a:p>
            <a:pPr marL="457200" indent="-457200">
              <a:buFont typeface="Arial"/>
              <a:buChar char="•"/>
            </a:pPr>
            <a:r>
              <a:rPr lang="en-US" sz="3300" b="0" dirty="0" smtClean="0">
                <a:solidFill>
                  <a:schemeClr val="bg1"/>
                </a:solidFill>
                <a:latin typeface="Helvetica Light"/>
                <a:cs typeface="Helvetica Light"/>
              </a:rPr>
              <a:t>Improve basic technical skills with web resources before the issues show up. 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sz="3300" dirty="0" smtClean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Any </a:t>
            </a:r>
            <a:r>
              <a:rPr lang="en-US" sz="3300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additional feature</a:t>
            </a:r>
            <a:r>
              <a:rPr lang="en-US" sz="3300" dirty="0" smtClean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:</a:t>
            </a:r>
          </a:p>
          <a:p>
            <a:pPr marL="457200" indent="-457200">
              <a:buFont typeface="Arial"/>
              <a:buChar char="•"/>
            </a:pPr>
            <a:r>
              <a:rPr lang="en-US" sz="3300" b="0" dirty="0">
                <a:solidFill>
                  <a:schemeClr val="bg1"/>
                </a:solidFill>
                <a:latin typeface="Helvetica Light"/>
                <a:cs typeface="Helvetica Light"/>
              </a:rPr>
              <a:t>A</a:t>
            </a:r>
            <a:r>
              <a:rPr lang="en-US" sz="3300" b="0" dirty="0" smtClean="0">
                <a:solidFill>
                  <a:schemeClr val="bg1"/>
                </a:solidFill>
                <a:latin typeface="Helvetica Light"/>
                <a:cs typeface="Helvetica Light"/>
              </a:rPr>
              <a:t>dd a timer and sound effects.</a:t>
            </a:r>
            <a:endParaRPr lang="en-US" sz="3300" dirty="0">
              <a:solidFill>
                <a:schemeClr val="bg1"/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66121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EBCB8D-4374-4172-84ED-29B663578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88440B4-F1B6-431B-A356-E5486B3E0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D1A911C-332D-4CE5-83D0-C0F7E1D87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3F69A17-521A-478E-970D-BB83FEAF4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ED90E59F-8A94-421C-8783-FB2A401A92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="" xmlns:a16="http://schemas.microsoft.com/office/drawing/2014/main" id="{69D6AEC7-022E-4BF1-9AE1-E07A975BB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00"/>
            <a:ext cx="12192000" cy="68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2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DCD3673-9FAA-4D84-9D04-19A6CAD21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873" y="552450"/>
            <a:ext cx="10815127" cy="56350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2E39323-4F5F-4EC0-8DF3-B642DE6F6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D43ABE5-045F-4530-A740-0B2113ADE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 descr="Two people looking at the camera&#10;&#10;Description automatically generated">
            <a:extLst>
              <a:ext uri="{FF2B5EF4-FFF2-40B4-BE49-F238E27FC236}">
                <a16:creationId xmlns="" xmlns:a16="http://schemas.microsoft.com/office/drawing/2014/main" id="{10099136-06B8-4BC7-B302-1A3CB22A5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73" y="552450"/>
            <a:ext cx="10815127" cy="559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67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505988-2292-4633-92E3-0B63329FC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518" y="1605077"/>
            <a:ext cx="4143555" cy="1536580"/>
          </a:xfrm>
        </p:spPr>
        <p:txBody>
          <a:bodyPr>
            <a:normAutofit/>
          </a:bodyPr>
          <a:lstStyle/>
          <a:p>
            <a:r>
              <a:rPr lang="en-US" sz="5400" dirty="0"/>
              <a:t>AGENDA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8DED207-CEB9-4E14-9CA4-30493DAE6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87538"/>
            <a:ext cx="3256673" cy="365125"/>
          </a:xfrm>
        </p:spPr>
        <p:txBody>
          <a:bodyPr/>
          <a:lstStyle/>
          <a:p>
            <a:r>
              <a:rPr lang="en-US" dirty="0"/>
              <a:t>Women’s presence worldwide quiz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DB1231A-4B0C-40A4-90D0-9E6D9827F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D29D9157-B6A8-435E-8011-EDB0F5797E8A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140698" y="123290"/>
            <a:ext cx="6051301" cy="6734710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bg1"/>
                </a:solidFill>
              </a:rPr>
              <a:t>Introduction</a:t>
            </a:r>
            <a:endParaRPr lang="en-US" sz="28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Project architecture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How to develop questions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How to navigate between questions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How to score the result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Additional feature of the project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Challenges &amp; lessons!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Future plan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064006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E853AE-4F67-4611-A67B-0F681EE8E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519" y="1443655"/>
            <a:ext cx="10166836" cy="1536580"/>
          </a:xfrm>
        </p:spPr>
        <p:txBody>
          <a:bodyPr>
            <a:noAutofit/>
          </a:bodyPr>
          <a:lstStyle/>
          <a:p>
            <a:pPr algn="ctr"/>
            <a:r>
              <a:rPr lang="en-US" sz="4800" b="0" dirty="0">
                <a:latin typeface="Helvetica Neue Light"/>
                <a:cs typeface="Helvetica Neue Light"/>
              </a:rPr>
              <a:t>INTRODUCTION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8AC5C51-04EE-41A9-9F14-85A031B4A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87538"/>
            <a:ext cx="3256673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Women’s presence worldwide quiz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9241D7A-8813-4962-803E-963F957FC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9179A7D0-F73B-42B8-8D4A-2932604ADAB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527519" y="3023127"/>
            <a:ext cx="10065432" cy="29975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alifornian FB" panose="0207040306080B030204" pitchFamily="18" charset="0"/>
                <a:cs typeface="BrowalliaUPC" panose="020B0502040204020203" pitchFamily="34" charset="-34"/>
              </a:rPr>
              <a:t>Project concept: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Californian FB" panose="0207040306080B030204" pitchFamily="18" charset="0"/>
              </a:rPr>
              <a:t>Initial topic: Women’s achievements </a:t>
            </a:r>
            <a:r>
              <a:rPr lang="en-US" sz="2400" dirty="0">
                <a:solidFill>
                  <a:schemeClr val="bg1"/>
                </a:solidFill>
                <a:latin typeface="Californian FB" panose="0207040306080B030204" pitchFamily="18" charset="0"/>
              </a:rPr>
              <a:t>based on specific </a:t>
            </a:r>
            <a:r>
              <a:rPr lang="en-US" sz="2400" dirty="0" smtClean="0">
                <a:solidFill>
                  <a:schemeClr val="bg1"/>
                </a:solidFill>
                <a:latin typeface="Californian FB" panose="0207040306080B030204" pitchFamily="18" charset="0"/>
              </a:rPr>
              <a:t>countries.</a:t>
            </a:r>
            <a:endParaRPr lang="en-US" sz="2400" dirty="0">
              <a:solidFill>
                <a:schemeClr val="bg1"/>
              </a:solidFill>
              <a:latin typeface="Californian FB" panose="0207040306080B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Californian FB" panose="0207040306080B030204" pitchFamily="18" charset="0"/>
              </a:rPr>
              <a:t>Data search that led to the actual topic: Women presence worldwide.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Californian FB" panose="0207040306080B030204" pitchFamily="18" charset="0"/>
              </a:rPr>
              <a:t>Challenges we’ve faced searching for content</a:t>
            </a:r>
            <a:endParaRPr lang="en-US" sz="2400" dirty="0">
              <a:solidFill>
                <a:schemeClr val="bg1"/>
              </a:solidFill>
              <a:latin typeface="Californian FB" panose="0207040306080B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Californian FB" panose="0207040306080B030204" pitchFamily="18" charset="0"/>
              </a:rPr>
              <a:t>Surprising stats discovered about women.</a:t>
            </a:r>
            <a:endParaRPr lang="en-US" sz="2400" dirty="0">
              <a:solidFill>
                <a:schemeClr val="bg1"/>
              </a:solidFill>
              <a:latin typeface="Californian FB" panose="0207040306080B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763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066" y="118340"/>
            <a:ext cx="9478392" cy="697044"/>
          </a:xfrm>
        </p:spPr>
        <p:txBody>
          <a:bodyPr/>
          <a:lstStyle/>
          <a:p>
            <a:r>
              <a:rPr lang="en-US" sz="3600" dirty="0">
                <a:latin typeface="Californian FB" panose="0207040306080B030204" pitchFamily="18" charset="0"/>
              </a:rPr>
              <a:t>PROJECT DEMONSTRATION: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109BBFAA-ECE3-46DC-A227-38CCA1EED110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875495" y="2196233"/>
            <a:ext cx="3256674" cy="499492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>
                <a:latin typeface="BrowalliaUPC" panose="020B0604020202020204" pitchFamily="34" charset="-34"/>
                <a:cs typeface="BrowalliaUPC" panose="020B0604020202020204" pitchFamily="34" charset="-34"/>
              </a:rPr>
              <a:t>Item 1 Layout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D0104A1-25DB-4A49-B257-40CF6B30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87537"/>
            <a:ext cx="3256673" cy="365125"/>
          </a:xfrm>
        </p:spPr>
        <p:txBody>
          <a:bodyPr/>
          <a:lstStyle/>
          <a:p>
            <a:r>
              <a:rPr lang="en-US" dirty="0"/>
              <a:t>Women’s presence worldwide quiz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AC0E371-764C-41CA-9680-267350C7EE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280008" y="2168775"/>
            <a:ext cx="3256674" cy="49949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80000"/>
              </a:lnSpc>
            </a:pPr>
            <a:r>
              <a:rPr lang="en-US" sz="3000" dirty="0">
                <a:latin typeface="BrowalliaUPC" panose="020B0604020202020204" pitchFamily="34" charset="-34"/>
                <a:cs typeface="BrowalliaUPC" panose="020B0604020202020204" pitchFamily="34" charset="-34"/>
              </a:rPr>
              <a:t>Item 2 HTML pages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95712C8D-157C-4EF1-B565-889F5684F1BA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751953" y="2154121"/>
            <a:ext cx="3256674" cy="49949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80000"/>
              </a:lnSpc>
            </a:pPr>
            <a:r>
              <a:rPr lang="en-US" sz="3000" dirty="0">
                <a:latin typeface="BrowalliaUPC" panose="020B0604020202020204" pitchFamily="34" charset="-34"/>
                <a:cs typeface="BrowalliaUPC" panose="020B0604020202020204" pitchFamily="34" charset="-34"/>
              </a:rPr>
              <a:t>Item 3 CSS &amp; JS pages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188B3941-E817-44DE-8D5A-DCA0DAB6182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879683" y="4412021"/>
            <a:ext cx="3256674" cy="49949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80000"/>
              </a:lnSpc>
            </a:pPr>
            <a:r>
              <a:rPr lang="en-US" sz="3000" dirty="0">
                <a:latin typeface="BrowalliaUPC" panose="020B0604020202020204" pitchFamily="34" charset="-34"/>
                <a:cs typeface="BrowalliaUPC" panose="020B0604020202020204" pitchFamily="34" charset="-34"/>
              </a:rPr>
              <a:t>Item 4 Goals Planned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0613223-43E0-4B37-AFB8-C0C5F47750A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414357" y="4352988"/>
            <a:ext cx="3256674" cy="499493"/>
          </a:xfrm>
        </p:spPr>
        <p:txBody>
          <a:bodyPr>
            <a:noAutofit/>
          </a:bodyPr>
          <a:lstStyle/>
          <a:p>
            <a:r>
              <a:rPr lang="en-US" sz="3000" dirty="0">
                <a:latin typeface="BrowalliaUPC" panose="020B0604020202020204" pitchFamily="34" charset="-34"/>
                <a:cs typeface="BrowalliaUPC" panose="020B0604020202020204" pitchFamily="34" charset="-34"/>
              </a:rPr>
              <a:t>Item 5 Time Management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4E060E-0CFB-411A-B226-CDA349703288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932643" y="4355210"/>
            <a:ext cx="3256674" cy="499493"/>
          </a:xfrm>
        </p:spPr>
        <p:txBody>
          <a:bodyPr>
            <a:noAutofit/>
          </a:bodyPr>
          <a:lstStyle/>
          <a:p>
            <a:r>
              <a:rPr lang="en-US" sz="3000" dirty="0">
                <a:latin typeface="BrowalliaUPC" panose="020B0604020202020204" pitchFamily="34" charset="-34"/>
                <a:cs typeface="BrowalliaUPC" panose="020B0604020202020204" pitchFamily="34" charset="-34"/>
              </a:rPr>
              <a:t>Item 6 Why this topic?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736BA5EA-18C4-4263-BDB0-C57CB168D0AF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875495" y="2737035"/>
            <a:ext cx="3150062" cy="60742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Four Pages includes :</a:t>
            </a:r>
            <a:br>
              <a:rPr lang="en-US" b="1" dirty="0"/>
            </a:br>
            <a:r>
              <a:rPr lang="en-US" b="1" dirty="0"/>
              <a:t>One CSS, One JS, &amp; two HTML files</a:t>
            </a:r>
          </a:p>
          <a:p>
            <a:endParaRPr lang="en-US" b="1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69F05205-BC24-4284-BB47-960282D011ED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299916" y="2687720"/>
            <a:ext cx="3256674" cy="690422"/>
          </a:xfrm>
        </p:spPr>
        <p:txBody>
          <a:bodyPr>
            <a:normAutofit/>
          </a:bodyPr>
          <a:lstStyle/>
          <a:p>
            <a:r>
              <a:rPr lang="en-US" b="1" dirty="0"/>
              <a:t>Two HTML files include:</a:t>
            </a:r>
            <a:br>
              <a:rPr lang="en-US" b="1" dirty="0"/>
            </a:br>
            <a:r>
              <a:rPr lang="en-US" b="1" dirty="0"/>
              <a:t>Index page &amp; Quiz page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78092F6-F4AA-40B6-B5DE-CEA37AB1A9D2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724337" y="2418521"/>
            <a:ext cx="3256674" cy="92593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CSS page includes styling of index &amp; quiz page. Js page includes all the concepts/calculations applied  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4EC928A2-6A4A-452E-8823-81F26EA40C9C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875495" y="4747552"/>
            <a:ext cx="3256674" cy="134296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Quiz </a:t>
            </a:r>
            <a:r>
              <a:rPr lang="en-US" b="1" dirty="0" smtClean="0"/>
              <a:t>on women’s historical achievements</a:t>
            </a:r>
          </a:p>
          <a:p>
            <a:r>
              <a:rPr lang="en-US" b="1" dirty="0" smtClean="0"/>
              <a:t>Based </a:t>
            </a:r>
            <a:r>
              <a:rPr lang="en-US" b="1" dirty="0"/>
              <a:t>on research, we later planned to include some general questions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388AEE0-2630-4EEB-80E0-53D74792BE97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90503"/>
            <a:ext cx="3256674" cy="1430164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Meetings right after class kept the concentration.</a:t>
            </a:r>
          </a:p>
          <a:p>
            <a:r>
              <a:rPr lang="en-US" b="1" dirty="0" smtClean="0"/>
              <a:t>1) Content search</a:t>
            </a:r>
          </a:p>
          <a:p>
            <a:r>
              <a:rPr lang="en-US" b="1" dirty="0" smtClean="0"/>
              <a:t>2) HTML/JavaScript </a:t>
            </a:r>
          </a:p>
          <a:p>
            <a:r>
              <a:rPr lang="en-US" b="1" dirty="0"/>
              <a:t>3</a:t>
            </a:r>
            <a:r>
              <a:rPr lang="en-US" b="1" dirty="0" smtClean="0"/>
              <a:t>) Style</a:t>
            </a:r>
          </a:p>
          <a:p>
            <a:endParaRPr lang="en-US" b="1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F5F658D4-342A-4944-98F5-EC1761CC401B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7985949" y="5535716"/>
            <a:ext cx="3256674" cy="1146596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en-US" b="1" dirty="0" smtClean="0"/>
              <a:t>We all women in class</a:t>
            </a:r>
          </a:p>
          <a:p>
            <a:pPr marL="285750" indent="-285750">
              <a:buFontTx/>
              <a:buChar char="-"/>
            </a:pPr>
            <a:r>
              <a:rPr lang="en-US" b="1" dirty="0" smtClean="0"/>
              <a:t>International day this weekend</a:t>
            </a:r>
          </a:p>
        </p:txBody>
      </p:sp>
      <p:pic>
        <p:nvPicPr>
          <p:cNvPr id="51" name="Picture Placeholder 50" descr="Paper">
            <a:extLst>
              <a:ext uri="{FF2B5EF4-FFF2-40B4-BE49-F238E27FC236}">
                <a16:creationId xmlns="" xmlns:a16="http://schemas.microsoft.com/office/drawing/2014/main" id="{FFC09231-9C4D-4246-A535-C36907194980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427410" y="1308152"/>
            <a:ext cx="952566" cy="939424"/>
          </a:xfrm>
        </p:spPr>
      </p:pic>
      <p:pic>
        <p:nvPicPr>
          <p:cNvPr id="59" name="Picture Placeholder 58" descr="Stopwatch">
            <a:extLst>
              <a:ext uri="{FF2B5EF4-FFF2-40B4-BE49-F238E27FC236}">
                <a16:creationId xmlns="" xmlns:a16="http://schemas.microsoft.com/office/drawing/2014/main" id="{254CDD44-0160-47AE-934F-2D936D20C7FF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427410" y="3467571"/>
            <a:ext cx="1042883" cy="952591"/>
          </a:xfrm>
        </p:spPr>
      </p:pic>
      <p:pic>
        <p:nvPicPr>
          <p:cNvPr id="61" name="Picture Placeholder 60" descr="Target">
            <a:extLst>
              <a:ext uri="{FF2B5EF4-FFF2-40B4-BE49-F238E27FC236}">
                <a16:creationId xmlns="" xmlns:a16="http://schemas.microsoft.com/office/drawing/2014/main" id="{ED39021A-AD0E-4A23-A73D-402E0578804C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006525" y="3492618"/>
            <a:ext cx="946474" cy="902495"/>
          </a:xfrm>
        </p:spPr>
      </p:pic>
      <p:pic>
        <p:nvPicPr>
          <p:cNvPr id="71" name="Picture Placeholder 70" descr="Checklist RTL">
            <a:extLst>
              <a:ext uri="{FF2B5EF4-FFF2-40B4-BE49-F238E27FC236}">
                <a16:creationId xmlns="" xmlns:a16="http://schemas.microsoft.com/office/drawing/2014/main" id="{76E10F36-72C7-48D2-92C9-EB0F25D8477E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46738" y="1337881"/>
            <a:ext cx="1027134" cy="939424"/>
          </a:xfrm>
        </p:spPr>
      </p:pic>
      <p:pic>
        <p:nvPicPr>
          <p:cNvPr id="73" name="Picture Placeholder 72" descr="List">
            <a:extLst>
              <a:ext uri="{FF2B5EF4-FFF2-40B4-BE49-F238E27FC236}">
                <a16:creationId xmlns="" xmlns:a16="http://schemas.microsoft.com/office/drawing/2014/main" id="{840D31A1-AED1-47FF-A23F-DF37F6745DEF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7897185" y="1319097"/>
            <a:ext cx="952566" cy="904052"/>
          </a:xfrm>
        </p:spPr>
      </p:pic>
      <p:pic>
        <p:nvPicPr>
          <p:cNvPr id="77" name="Picture Placeholder 76" descr="Bullseye">
            <a:extLst>
              <a:ext uri="{FF2B5EF4-FFF2-40B4-BE49-F238E27FC236}">
                <a16:creationId xmlns="" xmlns:a16="http://schemas.microsoft.com/office/drawing/2014/main" id="{97C0FBD8-CC2C-4B3C-BEA4-C0AF2C3DED1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46738" y="3486903"/>
            <a:ext cx="905269" cy="866085"/>
          </a:xfrm>
        </p:spPr>
      </p:pic>
    </p:spTree>
    <p:extLst>
      <p:ext uri="{BB962C8B-B14F-4D97-AF65-F5344CB8AC3E}">
        <p14:creationId xmlns:p14="http://schemas.microsoft.com/office/powerpoint/2010/main" val="643801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291" y="1728607"/>
            <a:ext cx="5495450" cy="1419945"/>
          </a:xfrm>
        </p:spPr>
        <p:txBody>
          <a:bodyPr>
            <a:noAutofit/>
          </a:bodyPr>
          <a:lstStyle/>
          <a:p>
            <a:r>
              <a:rPr lang="en-US" sz="4400" dirty="0">
                <a:latin typeface="Californian FB" panose="0207040306080B030204" pitchFamily="18" charset="0"/>
              </a:rPr>
              <a:t>PROJECT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345212"/>
            <a:ext cx="4678806" cy="6512788"/>
          </a:xfrm>
        </p:spPr>
        <p:txBody>
          <a:bodyPr>
            <a:normAutofit fontScale="55000" lnSpcReduction="20000"/>
          </a:bodyPr>
          <a:lstStyle/>
          <a:p>
            <a:r>
              <a:rPr lang="en-US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How to develop Quiz questions?</a:t>
            </a:r>
            <a:r>
              <a:rPr lang="en-US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/>
            </a:r>
            <a:br>
              <a:rPr lang="en-US" sz="3600" dirty="0">
                <a:latin typeface="BrowalliaUPC" panose="020B0604020202020204" pitchFamily="34" charset="-34"/>
                <a:cs typeface="BrowalliaUPC" panose="020B0604020202020204" pitchFamily="34" charset="-34"/>
              </a:rPr>
            </a:br>
            <a:r>
              <a:rPr lang="en-US" sz="3600" dirty="0" smtClean="0">
                <a:latin typeface="BrowalliaUPC" panose="020B0604020202020204" pitchFamily="34" charset="-34"/>
                <a:cs typeface="BrowalliaUPC" panose="020B0604020202020204" pitchFamily="34" charset="-34"/>
              </a:rPr>
              <a:t>Searching about facts that would motivate us to go further.</a:t>
            </a:r>
            <a:endParaRPr lang="en-US" sz="3600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  <a:p>
            <a:endParaRPr lang="en-US" sz="3600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  <a:p>
            <a:r>
              <a:rPr lang="en-US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How to navigate between Quiz questions?</a:t>
            </a:r>
            <a:br>
              <a:rPr lang="en-US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</a:br>
            <a:r>
              <a:rPr lang="en-US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>Our quiz </a:t>
            </a:r>
            <a:r>
              <a:rPr lang="en-US" sz="3600" dirty="0" smtClean="0">
                <a:latin typeface="BrowalliaUPC" panose="020B0604020202020204" pitchFamily="34" charset="-34"/>
                <a:cs typeface="BrowalliaUPC" panose="020B0604020202020204" pitchFamily="34" charset="-34"/>
              </a:rPr>
              <a:t>is </a:t>
            </a:r>
            <a:r>
              <a:rPr lang="en-US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>on the same </a:t>
            </a:r>
            <a:r>
              <a:rPr lang="en-US" sz="3600" dirty="0" smtClean="0">
                <a:latin typeface="BrowalliaUPC" panose="020B0604020202020204" pitchFamily="34" charset="-34"/>
                <a:cs typeface="BrowalliaUPC" panose="020B0604020202020204" pitchFamily="34" charset="-34"/>
              </a:rPr>
              <a:t>page, but we wanted to seek visual attention in order to start the quiz. </a:t>
            </a:r>
            <a:endParaRPr lang="en-US" sz="3600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  <a:p>
            <a:endParaRPr lang="en-US" sz="3600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  <a:p>
            <a:r>
              <a:rPr lang="en-US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How to score the Quiz result?</a:t>
            </a:r>
            <a:r>
              <a:rPr lang="en-US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/>
            </a:r>
            <a:br>
              <a:rPr lang="en-US" sz="3600" dirty="0">
                <a:latin typeface="BrowalliaUPC" panose="020B0604020202020204" pitchFamily="34" charset="-34"/>
                <a:cs typeface="BrowalliaUPC" panose="020B0604020202020204" pitchFamily="34" charset="-34"/>
              </a:rPr>
            </a:br>
            <a:r>
              <a:rPr lang="en-US" sz="3600" dirty="0" smtClean="0">
                <a:latin typeface="BrowalliaUPC" panose="020B0604020202020204" pitchFamily="34" charset="-34"/>
                <a:cs typeface="BrowalliaUPC" panose="020B0604020202020204" pitchFamily="34" charset="-34"/>
              </a:rPr>
              <a:t>We took variable about</a:t>
            </a:r>
          </a:p>
          <a:p>
            <a:r>
              <a:rPr lang="en-US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>-</a:t>
            </a:r>
            <a:r>
              <a:rPr lang="en-US" sz="3600" dirty="0" smtClean="0">
                <a:latin typeface="BrowalliaUPC" panose="020B0604020202020204" pitchFamily="34" charset="-34"/>
                <a:cs typeface="BrowalliaUPC" panose="020B0604020202020204" pitchFamily="34" charset="-34"/>
              </a:rPr>
              <a:t> correct answers, total questions, answered.</a:t>
            </a:r>
          </a:p>
          <a:p>
            <a:r>
              <a:rPr lang="en-US" sz="3600" dirty="0" smtClean="0">
                <a:latin typeface="BrowalliaUPC" panose="020B0604020202020204" pitchFamily="34" charset="-34"/>
                <a:cs typeface="BrowalliaUPC" panose="020B0604020202020204" pitchFamily="34" charset="-34"/>
              </a:rPr>
              <a:t>- Function calculate adding up answers, correct </a:t>
            </a:r>
            <a:r>
              <a:rPr lang="en-US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>answer </a:t>
            </a:r>
            <a:r>
              <a:rPr lang="en-US" sz="3600" dirty="0" err="1" smtClean="0">
                <a:latin typeface="BrowalliaUPC" panose="020B0604020202020204" pitchFamily="34" charset="-34"/>
                <a:cs typeface="BrowalliaUPC" panose="020B0604020202020204" pitchFamily="34" charset="-34"/>
              </a:rPr>
              <a:t>vs</a:t>
            </a:r>
            <a:r>
              <a:rPr lang="en-US" sz="3600" dirty="0" smtClean="0">
                <a:latin typeface="BrowalliaUPC" panose="020B0604020202020204" pitchFamily="34" charset="-34"/>
                <a:cs typeface="BrowalliaUPC" panose="020B0604020202020204" pitchFamily="34" charset="-34"/>
              </a:rPr>
              <a:t> total questions/2 (50% is the passing score).</a:t>
            </a:r>
          </a:p>
          <a:p>
            <a:r>
              <a:rPr lang="en-US" sz="3600" dirty="0" smtClean="0">
                <a:latin typeface="Helvetica Neue Light"/>
                <a:cs typeface="Helvetica Neue Light"/>
              </a:rPr>
              <a:t>- Conditions (</a:t>
            </a:r>
            <a:r>
              <a:rPr lang="en-US" sz="3600" dirty="0" err="1" smtClean="0">
                <a:latin typeface="Helvetica Neue Light"/>
                <a:cs typeface="Helvetica Neue Light"/>
              </a:rPr>
              <a:t>if,else</a:t>
            </a:r>
            <a:r>
              <a:rPr lang="en-US" sz="3600" dirty="0" smtClean="0">
                <a:latin typeface="Helvetica Neue Light"/>
                <a:cs typeface="Helvetica Neue Light"/>
              </a:rPr>
              <a:t>)</a:t>
            </a:r>
            <a:endParaRPr lang="en-US" sz="3600" dirty="0">
              <a:latin typeface="Helvetica Neue Light"/>
              <a:cs typeface="Helvetica Neue Light"/>
            </a:endParaRPr>
          </a:p>
          <a:p>
            <a:endParaRPr lang="en-US" sz="3600" b="1" dirty="0" smtClean="0">
              <a:latin typeface="BrowalliaUPC" panose="020B0604020202020204" pitchFamily="34" charset="-34"/>
              <a:cs typeface="BrowalliaUPC" panose="020B0604020202020204" pitchFamily="34" charset="-34"/>
            </a:endParaRPr>
          </a:p>
          <a:p>
            <a:r>
              <a:rPr lang="en-US" sz="3600" b="1" dirty="0" smtClean="0">
                <a:latin typeface="BrowalliaUPC" panose="020B0604020202020204" pitchFamily="34" charset="-34"/>
                <a:cs typeface="BrowalliaUPC" panose="020B0604020202020204" pitchFamily="34" charset="-34"/>
              </a:rPr>
              <a:t>Have </a:t>
            </a:r>
            <a:r>
              <a:rPr lang="en-US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you used JS libraries</a:t>
            </a:r>
            <a:r>
              <a:rPr lang="en-US" sz="3600" b="1" dirty="0" smtClean="0">
                <a:latin typeface="BrowalliaUPC" panose="020B0604020202020204" pitchFamily="34" charset="-34"/>
                <a:cs typeface="BrowalliaUPC" panose="020B0604020202020204" pitchFamily="34" charset="-34"/>
              </a:rPr>
              <a:t>?</a:t>
            </a:r>
            <a:r>
              <a:rPr lang="en-US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/>
            </a:r>
            <a:br>
              <a:rPr lang="en-US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</a:br>
            <a:r>
              <a:rPr lang="en-US" sz="3600" dirty="0" smtClean="0">
                <a:latin typeface="BrowalliaUPC" panose="020B0604020202020204" pitchFamily="34" charset="-34"/>
                <a:cs typeface="BrowalliaUPC" panose="020B0604020202020204" pitchFamily="34" charset="-34"/>
              </a:rPr>
              <a:t>Yes for the font neon characters flashing.</a:t>
            </a:r>
            <a:endParaRPr lang="en-US" sz="3600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87537"/>
            <a:ext cx="3256673" cy="365125"/>
          </a:xfrm>
        </p:spPr>
        <p:txBody>
          <a:bodyPr/>
          <a:lstStyle/>
          <a:p>
            <a:r>
              <a:rPr lang="en-US" dirty="0"/>
              <a:t>Women’s presence worldwide quiz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033C2E-1977-40BD-8194-FFAA92F5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Californian FB" panose="0207040306080B030204" pitchFamily="18" charset="0"/>
              </a:rPr>
              <a:t>PROJECT ARCHITECTURE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2805630-4C19-4EFD-A09A-6A32A7065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Women’s presence worldwide quiz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E0F9E72-FE94-4FDC-B38A-951A20AEB3DE}"/>
              </a:ext>
            </a:extLst>
          </p:cNvPr>
          <p:cNvSpPr txBox="1"/>
          <p:nvPr/>
        </p:nvSpPr>
        <p:spPr>
          <a:xfrm>
            <a:off x="601340" y="876991"/>
            <a:ext cx="11196710" cy="120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3300" b="1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Have you designed your project based on a existing website, name it.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497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76" y="24233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Californian FB" panose="0207040306080B030204" pitchFamily="18" charset="0"/>
              </a:rPr>
              <a:t>ADDITIONAL FEATURE OF THE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FD046CD-889C-4A2E-8DC3-BED5C7901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1454821"/>
            <a:ext cx="5157787" cy="752068"/>
          </a:xfrm>
        </p:spPr>
        <p:txBody>
          <a:bodyPr/>
          <a:lstStyle/>
          <a:p>
            <a:r>
              <a:rPr lang="en-US" dirty="0" smtClean="0"/>
              <a:t>JavaScript features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D8E0C3E-549F-4B12-BC1D-70D49FDEE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2293192"/>
            <a:ext cx="9860581" cy="221921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Answering all questions</a:t>
            </a:r>
          </a:p>
          <a:p>
            <a:pPr marL="0" indent="0">
              <a:buNone/>
            </a:pPr>
            <a:r>
              <a:rPr lang="en-US" dirty="0" smtClean="0"/>
              <a:t>ID to each possible answer by question, conditional : if true, then add to the list of total answers.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Else</a:t>
            </a:r>
            <a:r>
              <a:rPr lang="en-US" dirty="0"/>
              <a:t> </a:t>
            </a:r>
            <a:r>
              <a:rPr lang="en-US" dirty="0" smtClean="0"/>
              <a:t>text asking to answer all questions.</a:t>
            </a:r>
          </a:p>
          <a:p>
            <a:r>
              <a:rPr lang="en-US" dirty="0" smtClean="0"/>
              <a:t>Right answers highlights </a:t>
            </a:r>
          </a:p>
          <a:p>
            <a:pPr marL="0" indent="0">
              <a:buNone/>
            </a:pPr>
            <a:r>
              <a:rPr lang="en-US" dirty="0" smtClean="0"/>
              <a:t>Function change color, selected element ID for right answers then style, then color green.</a:t>
            </a:r>
          </a:p>
          <a:p>
            <a:r>
              <a:rPr lang="en-US" dirty="0" smtClean="0"/>
              <a:t>Onetime submission</a:t>
            </a:r>
          </a:p>
          <a:p>
            <a:pPr marL="0" indent="0">
              <a:buNone/>
            </a:pPr>
            <a:r>
              <a:rPr lang="en-US" dirty="0" smtClean="0"/>
              <a:t>Use the disable keyword if the condition total answers is true. Else, still can scroll up to complete. 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01088409-0EAA-441A-9E25-8CC3324E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87538"/>
            <a:ext cx="3256673" cy="365125"/>
          </a:xfrm>
        </p:spPr>
        <p:txBody>
          <a:bodyPr/>
          <a:lstStyle/>
          <a:p>
            <a:r>
              <a:rPr lang="en-US" dirty="0"/>
              <a:t>Women’s presence worldwide quiz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FFD046CD-889C-4A2E-8DC3-BED5C7901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1200" y="4664811"/>
            <a:ext cx="5157787" cy="36541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CSS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="" xmlns:a16="http://schemas.microsoft.com/office/drawing/2014/main" id="{7D8E0C3E-549F-4B12-BC1D-70D49FDEE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1200" y="5079544"/>
            <a:ext cx="9860581" cy="887688"/>
          </a:xfrm>
        </p:spPr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dirty="0" smtClean="0"/>
              <a:t>Added hover feature to the butto</a:t>
            </a:r>
            <a:r>
              <a:rPr lang="en-US" dirty="0" smtClean="0"/>
              <a:t>n</a:t>
            </a:r>
          </a:p>
          <a:p>
            <a:r>
              <a:rPr lang="en-US" dirty="0" smtClean="0"/>
              <a:t>Blinking feature to the text and the different font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9D2EC5-0A20-4D63-B00B-DEB39889D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491" y="837333"/>
            <a:ext cx="4474752" cy="1582017"/>
          </a:xfrm>
        </p:spPr>
        <p:txBody>
          <a:bodyPr/>
          <a:lstStyle/>
          <a:p>
            <a:pPr algn="ctr"/>
            <a:r>
              <a:rPr lang="en-US" sz="4800" dirty="0">
                <a:latin typeface="Californian FB" panose="0207040306080B030204" pitchFamily="18" charset="0"/>
              </a:rPr>
              <a:t>CHALLENGES &amp; LESSONS!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A4F3DDE-5D3C-40C1-A976-7406EB83A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9774" y="3452117"/>
            <a:ext cx="5483177" cy="97399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Tasks</a:t>
            </a:r>
            <a:r>
              <a:rPr lang="en-US" dirty="0" smtClean="0"/>
              <a:t> that seemed simple could take way </a:t>
            </a:r>
            <a:r>
              <a:rPr lang="en-US" dirty="0" smtClean="0">
                <a:solidFill>
                  <a:srgbClr val="FFFFFF"/>
                </a:solidFill>
              </a:rPr>
              <a:t>more time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ACAEA0E-0AD2-4431-A4BB-BA6FE0FB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87537"/>
            <a:ext cx="3256673" cy="365125"/>
          </a:xfrm>
        </p:spPr>
        <p:txBody>
          <a:bodyPr/>
          <a:lstStyle/>
          <a:p>
            <a:r>
              <a:rPr lang="en-US" dirty="0"/>
              <a:t>Women’s presence worldwide quiz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FFA8F80-4A21-4C24-8E8C-2EF0B85E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="" xmlns:a16="http://schemas.microsoft.com/office/drawing/2014/main" id="{BA4F3DDE-5D3C-40C1-A976-7406EB83A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3229" y="4677139"/>
            <a:ext cx="5483177" cy="114214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Lesson:</a:t>
            </a:r>
          </a:p>
          <a:p>
            <a:r>
              <a:rPr lang="en-US" dirty="0" smtClean="0"/>
              <a:t>Figure out the </a:t>
            </a:r>
            <a:r>
              <a:rPr lang="en-US" dirty="0" smtClean="0">
                <a:solidFill>
                  <a:srgbClr val="FFFFFF"/>
                </a:solidFill>
              </a:rPr>
              <a:t>essential</a:t>
            </a:r>
            <a:r>
              <a:rPr lang="en-US" dirty="0" smtClean="0"/>
              <a:t> requirements first.</a:t>
            </a:r>
            <a:endParaRPr lang="en-US" dirty="0"/>
          </a:p>
          <a:p>
            <a:endParaRPr lang="en-US" dirty="0"/>
          </a:p>
        </p:txBody>
      </p:sp>
      <p:pic>
        <p:nvPicPr>
          <p:cNvPr id="12" name="Espace réservé pour une image  11" descr="femme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0" r="16430"/>
          <a:stretch>
            <a:fillRect/>
          </a:stretch>
        </p:blipFill>
        <p:spPr>
          <a:xfrm>
            <a:off x="8101282" y="0"/>
            <a:ext cx="4090718" cy="6857999"/>
          </a:xfrm>
        </p:spPr>
      </p:pic>
    </p:spTree>
    <p:extLst>
      <p:ext uri="{BB962C8B-B14F-4D97-AF65-F5344CB8AC3E}">
        <p14:creationId xmlns:p14="http://schemas.microsoft.com/office/powerpoint/2010/main" val="3198773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 smtClean="0"/>
              <a:t>Team work works!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28060"/>
            <a:ext cx="3256673" cy="365125"/>
          </a:xfrm>
        </p:spPr>
        <p:txBody>
          <a:bodyPr/>
          <a:lstStyle/>
          <a:p>
            <a:r>
              <a:rPr lang="en-US" dirty="0"/>
              <a:t>Women’s presence worldwide quiz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9</a:t>
            </a:fld>
            <a:endParaRPr lang="en-US" dirty="0"/>
          </a:p>
        </p:txBody>
      </p:sp>
      <p:pic>
        <p:nvPicPr>
          <p:cNvPr id="16" name="Picture Placeholder 15" descr="A group of people discuss something">
            <a:extLst>
              <a:ext uri="{FF2B5EF4-FFF2-40B4-BE49-F238E27FC236}">
                <a16:creationId xmlns="" xmlns:a16="http://schemas.microsoft.com/office/drawing/2014/main" id="{2C4DE4C1-E6F3-48EC-A26B-57BBBF5935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="" xmlns:a16="http://schemas.microsoft.com/office/drawing/2014/main" id="{18F02A66-C8D6-4E7B-9A43-682844B43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9525"/>
            <a:ext cx="12191999" cy="452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0</TotalTime>
  <Words>422</Words>
  <Application>Microsoft Macintosh PowerPoint</Application>
  <PresentationFormat>Personnalisé</PresentationFormat>
  <Paragraphs>101</Paragraphs>
  <Slides>12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3" baseType="lpstr">
      <vt:lpstr>Office Theme</vt:lpstr>
      <vt:lpstr> QUIZ about women Surprising facts! </vt:lpstr>
      <vt:lpstr>AGENDA</vt:lpstr>
      <vt:lpstr>INTRODUCTION</vt:lpstr>
      <vt:lpstr>PROJECT DEMONSTRATION:</vt:lpstr>
      <vt:lpstr>PROJECT ARCHITECTURE</vt:lpstr>
      <vt:lpstr>PROJECT ARCHITECTURE</vt:lpstr>
      <vt:lpstr>ADDITIONAL FEATURE OF THE PROJECT</vt:lpstr>
      <vt:lpstr>CHALLENGES &amp; LESSONS!</vt:lpstr>
      <vt:lpstr>Team work works!</vt:lpstr>
      <vt:lpstr>Future plan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2020-03-02T05:02:11Z</dcterms:created>
  <dcterms:modified xsi:type="dcterms:W3CDTF">2020-03-06T01:57:26Z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